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601"/>
    <a:srgbClr val="003366"/>
    <a:srgbClr val="00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3320-EF04-4CDD-9FDC-846F90F0DD35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DEF8-7B5E-42B7-B9F1-B7D4206A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03">
            <a:extLst>
              <a:ext uri="{FF2B5EF4-FFF2-40B4-BE49-F238E27FC236}">
                <a16:creationId xmlns:a16="http://schemas.microsoft.com/office/drawing/2014/main" id="{7D2AF063-10F2-7960-8298-3EE92DED3C8D}"/>
              </a:ext>
            </a:extLst>
          </p:cNvPr>
          <p:cNvSpPr/>
          <p:nvPr userDrawn="1"/>
        </p:nvSpPr>
        <p:spPr>
          <a:xfrm>
            <a:off x="4408645" y="1469308"/>
            <a:ext cx="8013339" cy="58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90995A-1A32-C4AB-20E3-C06B2B4A0B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134969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altLang="zh-TW" dirty="0"/>
              <a:t>Course XX Presentation</a:t>
            </a:r>
            <a:br>
              <a:rPr lang="en-US" altLang="zh-TW" dirty="0"/>
            </a:br>
            <a:r>
              <a:rPr lang="en-US" altLang="zh-TW" dirty="0"/>
              <a:t>Title YYY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5800-9046-BF38-8938-A9252A575E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4009708"/>
            <a:ext cx="7414260" cy="97377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Speaker: AAA	Supervisor: BBB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391592-B457-CF91-A748-1CBBA1FE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7784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C679A-381E-4886-B19F-DA446530F0D7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C7E27-7ED6-7FA7-7832-C29F48B9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89FF28-03B7-2ECB-5B9B-E3E21A091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738608" y="0"/>
            <a:ext cx="2384811" cy="1011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61EF76-1B6F-B75E-3CB7-78F7FDCA43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835" y="96438"/>
            <a:ext cx="2254773" cy="83099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7194535-EB43-0EB0-7558-3FA3F5C642E0}"/>
              </a:ext>
            </a:extLst>
          </p:cNvPr>
          <p:cNvSpPr txBox="1"/>
          <p:nvPr userDrawn="1"/>
        </p:nvSpPr>
        <p:spPr>
          <a:xfrm>
            <a:off x="91440" y="67390"/>
            <a:ext cx="258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3875"/>
                </a:solidFill>
              </a:rPr>
              <a:t>DEPARTMENT OF </a:t>
            </a:r>
          </a:p>
          <a:p>
            <a:r>
              <a:rPr lang="en-US" altLang="zh-TW" sz="1400" b="1" dirty="0">
                <a:solidFill>
                  <a:srgbClr val="003875"/>
                </a:solidFill>
              </a:rPr>
              <a:t>CIVIL AND ENVIRONMENTAL ENGINEERING</a:t>
            </a:r>
            <a:endParaRPr lang="zh-TW" altLang="en-US" sz="1400" b="1" dirty="0">
              <a:solidFill>
                <a:srgbClr val="003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4991B-CB23-4086-A288-B309092A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DC105E-3FD9-3EA8-01B4-C55AF7D5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3C262E-8248-5A22-E0F5-EE2823F0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165E-7197-49F2-BDCA-55D2B8D7274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1F732A-C9AA-5AAE-98CC-5A56003C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A95BB-A2AE-9646-6835-904F90A4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A792F7-EDEA-C775-320A-BB49AC222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548EAD-BF25-E7A9-9968-9654EAA7D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B653F-8147-A1DE-0F9E-F898F140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ABD8-6045-4EDE-8AC9-7FAFAD9427A6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27D2E8-5064-DFCB-AC82-C7EE5FDD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5CC27-2D71-1128-F89B-68707502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1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EBCB468-842F-2478-4398-75DDB8F7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239335" y="205739"/>
            <a:ext cx="2857330" cy="12115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A3FE29-67B6-2F18-EC4B-0573FC86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02208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187C0-FC98-5E6E-5899-E76E03CB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22120"/>
            <a:ext cx="11887200" cy="445484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A8AA1F2C-86B0-13B3-C77B-6EBCEBA0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3305536-4AB1-CE11-5E5D-1D8990EEA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" y="6356984"/>
            <a:ext cx="9086935" cy="365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616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414E-61F1-4765-6190-3AEB9B7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5FB26C-99D1-7825-BE68-9D795DC2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99F3CD-BAB6-71B7-DB01-41981F0D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1389-AA95-435E-A4DD-1F1CE7DE67BF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45843-BD5A-F704-3FA8-F637E9C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757E-A352-F1B9-F140-DA7470F8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8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0A70C-81D5-1238-7284-A28EC99E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D529C-F96B-B436-CB02-0E00FDA6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A8D525-0163-EB19-57A5-D4621FF3E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BE9DC-13CD-8205-0DDA-A5A71166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6DA5-2656-4EAE-A0B0-FB470B325C8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CD959D-41B5-6967-BC11-6EAF5DA0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522394-C2B2-5ED7-1952-0BED7BA6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4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43948-6F4A-D22A-DE5D-57B07B4A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EC5C1D-96ED-51C0-0B9F-21325AA2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90EFAE-E103-B29C-6936-319F4630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D25089-9578-1079-6683-9EAD4E618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6A7BF3-C32D-EEED-70AC-4FB8D90D6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AF359E-9349-86C6-4C55-2BBE1B75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E50A-A8B2-433B-BC9A-07D12EA2309B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789A0F-65C7-D5CD-E41D-C6E67074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15A226-E715-2A9F-2418-0052664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2AE3B-5D83-CD19-1AAD-E8D74D31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103412-4DA7-7DF8-3D26-063953F1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29DCF-CE88-4226-950D-E401D85A607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CAF2F9-80EC-FC10-9565-782BF496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303E3A-B82F-2646-461E-E7B7787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3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DBB145-9C82-602A-1342-54EBF50C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1D21-A259-4EE4-BA00-B8B1CDBBC38B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CB1B9D-25C7-1FF5-DB93-26CAE3E2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E060-27E1-ABAB-C207-CCD68F1D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CB668-2DE0-A556-4B2D-8A74A58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EA9DD-C79C-2CEC-0D63-9C545CDC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B87AF0-B5B0-D623-5B12-6BEDD618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8342C6-BD86-4C86-5FC9-719AF6CC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1DAB-BA72-428F-A5BC-11C7A08F85BE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D68031-E58B-D541-4332-00792586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63B1FF-CDE5-082C-6516-D12F2F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76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2E05A-0321-C5C0-3C93-8F0276E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6CC07C-2B22-19B5-36CC-8EB5D7F3B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5A4C20-5494-15CA-DDEF-02E6A8E2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D69815-FD2E-7396-0BFF-FDD7C5C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1BD5-5F34-43D4-A0DA-AD7BF4B8EF3E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BFF44C-CBC3-1830-82D1-8FB8B751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D2DFE-9C96-B9B7-55B7-1F348E40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5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444487-7DAA-965F-B0A3-D8215527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5B7B22-C3B3-1B15-A28B-9E8D1E97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B0B928-E7E2-D755-67E7-0E5811472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A4D3A-8148-4287-BDC0-84149DE9B372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355482-C840-D151-EA4D-2286E7AC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0AE86-6878-B15D-BA4C-A16572FD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9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B57C1-B2DD-56B9-3925-C0EDBEA58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" y="1349693"/>
            <a:ext cx="8726906" cy="2387600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CIVL 4210 - Advanced Construction with AI and Robotics</a:t>
            </a:r>
            <a:br>
              <a:rPr lang="en-US" altLang="zh-TW" sz="4800" b="1" dirty="0"/>
            </a:br>
            <a:r>
              <a:rPr lang="en-US" altLang="zh-TW" sz="3100" b="1" dirty="0"/>
              <a:t>Guidebook:  Setup a python environment for machine learning</a:t>
            </a:r>
            <a:endParaRPr lang="zh-TW" altLang="en-US" sz="31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43060-F4E1-A8E4-E178-62F4FD666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Prof. Yu</a:t>
            </a:r>
          </a:p>
          <a:p>
            <a:r>
              <a:rPr lang="en-US" altLang="zh-TW" dirty="0"/>
              <a:t>HUANG Xuhong</a:t>
            </a:r>
          </a:p>
          <a:p>
            <a:r>
              <a:rPr lang="en-US" altLang="zh-TW" dirty="0"/>
              <a:t>The Hong Kong University of Science and Technology (HKUST)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1415F2-85BD-CB65-5E79-EDAC8223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60360C-5DCB-58D4-5863-6021C747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3997E-AD97-455B-8042-3B962F0E236F}" type="datetime1">
              <a:rPr lang="zh-HK" altLang="en-US" smtClean="0"/>
              <a:t>11/9/2024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10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8E73D-E079-E535-BE4C-2ECC1DF7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Running Code in Google </a:t>
            </a:r>
            <a:r>
              <a:rPr lang="en-US" altLang="zh-TW" b="1" dirty="0" err="1"/>
              <a:t>Colab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F4AEFE-DED0-0013-7601-1BF5ADCD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E135DB83-AB92-3288-4215-AE814C5D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7" y="4905770"/>
            <a:ext cx="6243441" cy="180348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0C0EE1D9-8CE3-D70B-EEC0-0241443FB7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2152" y="1347754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Code cell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45FD121F-BB08-06AB-4967-CC34F4AB5F18}"/>
              </a:ext>
            </a:extLst>
          </p:cNvPr>
          <p:cNvSpPr txBox="1"/>
          <p:nvPr/>
        </p:nvSpPr>
        <p:spPr>
          <a:xfrm>
            <a:off x="6529613" y="1843133"/>
            <a:ext cx="5285015" cy="583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First we need to define our file path so that the program can find our file.</a:t>
            </a: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We're creating an empty array to hold our data.</a:t>
            </a: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 we use the OPEN model to read each line of our file and then output it.</a:t>
            </a: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can output our data. </a:t>
            </a: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r>
              <a:rPr sz="2000" dirty="0">
                <a:sym typeface="+mn-ea"/>
              </a:rPr>
              <a:t>Different data  require</a:t>
            </a:r>
            <a:r>
              <a:rPr lang="en-US" sz="2000" dirty="0">
                <a:sym typeface="+mn-ea"/>
              </a:rPr>
              <a:t> </a:t>
            </a:r>
            <a:r>
              <a:rPr sz="2000" dirty="0">
                <a:sym typeface="+mn-ea"/>
              </a:rPr>
              <a:t> reading and output methods, here we only carried out the txt method</a:t>
            </a:r>
            <a:r>
              <a:rPr lang="en-US" sz="2000" dirty="0">
                <a:sym typeface="+mn-ea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ts val="2800"/>
              </a:lnSpc>
              <a:buClrTx/>
              <a:buSzTx/>
              <a:buFontTx/>
            </a:pP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9F825954-E6DB-6A56-8BB5-D584252702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29614" y="1347754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Text cell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6B296E1-DAEA-B74B-DF97-F5F8CD729DC4}"/>
              </a:ext>
            </a:extLst>
          </p:cNvPr>
          <p:cNvSpPr/>
          <p:nvPr/>
        </p:nvSpPr>
        <p:spPr>
          <a:xfrm>
            <a:off x="481873" y="1843133"/>
            <a:ext cx="5026659" cy="29667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file="humanpose_data.txt"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nl=[]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with open (file) as f :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for line in f: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 nl.extend([float(i) for i in line.split()])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 print(nl)</a:t>
            </a:r>
          </a:p>
        </p:txBody>
      </p:sp>
    </p:spTree>
    <p:extLst>
      <p:ext uri="{BB962C8B-B14F-4D97-AF65-F5344CB8AC3E}">
        <p14:creationId xmlns:p14="http://schemas.microsoft.com/office/powerpoint/2010/main" val="21161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944D4-15CE-AB97-616A-63CBAF05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Unlocking the Power of Google </a:t>
            </a:r>
            <a:r>
              <a:rPr lang="en-US" altLang="zh-TW" b="1" dirty="0" err="1"/>
              <a:t>Colab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C96DB-6F0D-1F02-84FF-615D9D91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18376"/>
            <a:ext cx="5358063" cy="4056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Google </a:t>
            </a:r>
            <a:r>
              <a:rPr lang="en-US" altLang="zh-TW" sz="3200" dirty="0" err="1"/>
              <a:t>Colab</a:t>
            </a:r>
            <a:r>
              <a:rPr lang="en-US" altLang="zh-TW" sz="3200" dirty="0"/>
              <a:t> is a </a:t>
            </a:r>
            <a:r>
              <a:rPr lang="en-US" altLang="zh-TW" sz="3200" b="1" dirty="0">
                <a:solidFill>
                  <a:srgbClr val="FD9601"/>
                </a:solidFill>
              </a:rPr>
              <a:t>free</a:t>
            </a:r>
            <a:r>
              <a:rPr lang="en-US" altLang="zh-TW" sz="3200" dirty="0"/>
              <a:t>, </a:t>
            </a:r>
            <a:r>
              <a:rPr lang="en-US" altLang="zh-TW" sz="3200" b="1" dirty="0">
                <a:solidFill>
                  <a:srgbClr val="FD9601"/>
                </a:solidFill>
              </a:rPr>
              <a:t>cloud-based</a:t>
            </a:r>
            <a:r>
              <a:rPr lang="en-US" altLang="zh-TW" sz="3200" dirty="0"/>
              <a:t> platform that provides a </a:t>
            </a:r>
            <a:r>
              <a:rPr lang="en-US" altLang="zh-TW" sz="3200" b="1" dirty="0">
                <a:solidFill>
                  <a:srgbClr val="FD9601"/>
                </a:solidFill>
              </a:rPr>
              <a:t>complete python environment </a:t>
            </a:r>
            <a:r>
              <a:rPr lang="en-US" altLang="zh-TW" sz="3200" dirty="0"/>
              <a:t>for machine learning and data analysis projects. </a:t>
            </a:r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This guide</a:t>
            </a:r>
            <a:r>
              <a:rPr lang="en-US" altLang="zh-CN" sz="3200" dirty="0"/>
              <a:t>book</a:t>
            </a:r>
            <a:r>
              <a:rPr lang="en-US" altLang="zh-TW" sz="3200" dirty="0"/>
              <a:t> will show you how to get started.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C32D07-6BBC-665F-944F-F272D2D6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EDDA8C-4F0E-7C5C-5B54-17F0DBFE7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C1BD83-DC90-49F4-FF60-FB6E9BC6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59" y="14141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6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6208C-6CB5-0111-CD84-E3E0566C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1: Creating Your Account</a:t>
            </a:r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EE0888-925B-FF01-3DC0-1C4A487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3</a:t>
            </a:fld>
            <a:endParaRPr lang="zh-TW" altLang="en-US"/>
          </a:p>
        </p:txBody>
      </p:sp>
      <p:grpSp>
        <p:nvGrpSpPr>
          <p:cNvPr id="3" name="组合 21">
            <a:extLst>
              <a:ext uri="{FF2B5EF4-FFF2-40B4-BE49-F238E27FC236}">
                <a16:creationId xmlns:a16="http://schemas.microsoft.com/office/drawing/2014/main" id="{06C42094-A651-F765-4007-79DB7CFA0C8F}"/>
              </a:ext>
            </a:extLst>
          </p:cNvPr>
          <p:cNvGrpSpPr/>
          <p:nvPr/>
        </p:nvGrpSpPr>
        <p:grpSpPr>
          <a:xfrm>
            <a:off x="440956" y="1705092"/>
            <a:ext cx="4244602" cy="2422684"/>
            <a:chOff x="14524" y="5245"/>
            <a:chExt cx="6684" cy="3815"/>
          </a:xfrm>
        </p:grpSpPr>
        <p:sp>
          <p:nvSpPr>
            <p:cNvPr id="4" name="Shape 12">
              <a:extLst>
                <a:ext uri="{FF2B5EF4-FFF2-40B4-BE49-F238E27FC236}">
                  <a16:creationId xmlns:a16="http://schemas.microsoft.com/office/drawing/2014/main" id="{8B385BD4-7B37-212A-0AB4-DC01821C9F13}"/>
                </a:ext>
              </a:extLst>
            </p:cNvPr>
            <p:cNvSpPr/>
            <p:nvPr/>
          </p:nvSpPr>
          <p:spPr>
            <a:xfrm>
              <a:off x="14524" y="5245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13">
              <a:extLst>
                <a:ext uri="{FF2B5EF4-FFF2-40B4-BE49-F238E27FC236}">
                  <a16:creationId xmlns:a16="http://schemas.microsoft.com/office/drawing/2014/main" id="{8949E47A-8405-CECD-E49C-DAD5A11E86C2}"/>
                </a:ext>
              </a:extLst>
            </p:cNvPr>
            <p:cNvSpPr/>
            <p:nvPr/>
          </p:nvSpPr>
          <p:spPr>
            <a:xfrm>
              <a:off x="14773" y="5310"/>
              <a:ext cx="288" cy="656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1</a:t>
              </a:r>
            </a:p>
          </p:txBody>
        </p:sp>
        <p:sp>
          <p:nvSpPr>
            <p:cNvPr id="10" name="Text 14">
              <a:extLst>
                <a:ext uri="{FF2B5EF4-FFF2-40B4-BE49-F238E27FC236}">
                  <a16:creationId xmlns:a16="http://schemas.microsoft.com/office/drawing/2014/main" id="{54022BA6-7844-FC77-B77C-A44AB2F5DE56}"/>
                </a:ext>
              </a:extLst>
            </p:cNvPr>
            <p:cNvSpPr/>
            <p:nvPr/>
          </p:nvSpPr>
          <p:spPr>
            <a:xfrm>
              <a:off x="15661" y="5365"/>
              <a:ext cx="5268" cy="1094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  <a:sym typeface="+mn-ea"/>
                </a:rPr>
                <a:t>Open Google Colab</a:t>
              </a:r>
            </a:p>
          </p:txBody>
        </p:sp>
        <p:sp>
          <p:nvSpPr>
            <p:cNvPr id="11" name="Text 15">
              <a:extLst>
                <a:ext uri="{FF2B5EF4-FFF2-40B4-BE49-F238E27FC236}">
                  <a16:creationId xmlns:a16="http://schemas.microsoft.com/office/drawing/2014/main" id="{F7393313-B699-93BB-9074-8F58E5BA8993}"/>
                </a:ext>
              </a:extLst>
            </p:cNvPr>
            <p:cNvSpPr/>
            <p:nvPr/>
          </p:nvSpPr>
          <p:spPr>
            <a:xfrm>
              <a:off x="15661" y="6262"/>
              <a:ext cx="5547" cy="2798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  <a:sym typeface="+mn-ea"/>
                </a:rPr>
                <a:t>Open the Google Colab website (https://colab.research.google.com/).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CD02A6A-A7CB-06ED-C53D-D519AA0C5D3F}"/>
              </a:ext>
            </a:extLst>
          </p:cNvPr>
          <p:cNvGrpSpPr/>
          <p:nvPr/>
        </p:nvGrpSpPr>
        <p:grpSpPr>
          <a:xfrm>
            <a:off x="4685574" y="1705251"/>
            <a:ext cx="3370580" cy="2067560"/>
            <a:chOff x="4685574" y="1705251"/>
            <a:chExt cx="3370580" cy="2067560"/>
          </a:xfrm>
        </p:grpSpPr>
        <p:sp>
          <p:nvSpPr>
            <p:cNvPr id="13" name="Shape 4">
              <a:extLst>
                <a:ext uri="{FF2B5EF4-FFF2-40B4-BE49-F238E27FC236}">
                  <a16:creationId xmlns:a16="http://schemas.microsoft.com/office/drawing/2014/main" id="{459E01AE-0FFE-A138-32E2-E9823B9C57EB}"/>
                </a:ext>
              </a:extLst>
            </p:cNvPr>
            <p:cNvSpPr/>
            <p:nvPr/>
          </p:nvSpPr>
          <p:spPr>
            <a:xfrm>
              <a:off x="4685574" y="1705251"/>
              <a:ext cx="499745" cy="499745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5">
              <a:extLst>
                <a:ext uri="{FF2B5EF4-FFF2-40B4-BE49-F238E27FC236}">
                  <a16:creationId xmlns:a16="http://schemas.microsoft.com/office/drawing/2014/main" id="{C9FD1C57-248B-525A-7587-01CA9A181819}"/>
                </a:ext>
              </a:extLst>
            </p:cNvPr>
            <p:cNvSpPr/>
            <p:nvPr/>
          </p:nvSpPr>
          <p:spPr>
            <a:xfrm>
              <a:off x="4867184" y="1746526"/>
              <a:ext cx="137160" cy="416560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2</a:t>
              </a:r>
            </a:p>
          </p:txBody>
        </p:sp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DEEE9022-3517-0D09-FF4B-485B0DE7D3D5}"/>
                </a:ext>
              </a:extLst>
            </p:cNvPr>
            <p:cNvSpPr/>
            <p:nvPr/>
          </p:nvSpPr>
          <p:spPr>
            <a:xfrm>
              <a:off x="5408204" y="1781451"/>
              <a:ext cx="2446020" cy="347345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Access with Email</a:t>
              </a:r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21005E08-173F-24A3-9AD0-B9FB43A65112}"/>
                </a:ext>
              </a:extLst>
            </p:cNvPr>
            <p:cNvSpPr/>
            <p:nvPr/>
          </p:nvSpPr>
          <p:spPr>
            <a:xfrm>
              <a:off x="5408204" y="2351046"/>
              <a:ext cx="2647950" cy="1421765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Google Colab is fully integrated with Gmail, so you can easily sign in and start using it right away.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92B073E-27D7-82C9-BBCD-40E560726E03}"/>
              </a:ext>
            </a:extLst>
          </p:cNvPr>
          <p:cNvGrpSpPr/>
          <p:nvPr/>
        </p:nvGrpSpPr>
        <p:grpSpPr>
          <a:xfrm>
            <a:off x="8278404" y="1705251"/>
            <a:ext cx="4102735" cy="2422525"/>
            <a:chOff x="8278404" y="1705251"/>
            <a:chExt cx="4102735" cy="2422525"/>
          </a:xfrm>
        </p:grpSpPr>
        <p:sp>
          <p:nvSpPr>
            <p:cNvPr id="17" name="Shape 8">
              <a:extLst>
                <a:ext uri="{FF2B5EF4-FFF2-40B4-BE49-F238E27FC236}">
                  <a16:creationId xmlns:a16="http://schemas.microsoft.com/office/drawing/2014/main" id="{938CAC5F-1A5F-FD54-4084-27EE37C9468F}"/>
                </a:ext>
              </a:extLst>
            </p:cNvPr>
            <p:cNvSpPr/>
            <p:nvPr/>
          </p:nvSpPr>
          <p:spPr>
            <a:xfrm>
              <a:off x="8278404" y="1705251"/>
              <a:ext cx="499745" cy="499745"/>
            </a:xfrm>
            <a:prstGeom prst="roundRect">
              <a:avLst>
                <a:gd name="adj" fmla="val 26667"/>
              </a:avLst>
            </a:prstGeom>
            <a:solidFill>
              <a:srgbClr val="E7EDF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 9">
              <a:extLst>
                <a:ext uri="{FF2B5EF4-FFF2-40B4-BE49-F238E27FC236}">
                  <a16:creationId xmlns:a16="http://schemas.microsoft.com/office/drawing/2014/main" id="{F37520BF-954C-1080-5691-9A5C4169A0A0}"/>
                </a:ext>
              </a:extLst>
            </p:cNvPr>
            <p:cNvSpPr/>
            <p:nvPr/>
          </p:nvSpPr>
          <p:spPr>
            <a:xfrm>
              <a:off x="8436519" y="1746526"/>
              <a:ext cx="182880" cy="416560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262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3</a:t>
              </a:r>
            </a:p>
          </p:txBody>
        </p:sp>
        <p:sp>
          <p:nvSpPr>
            <p:cNvPr id="19" name="Text 10">
              <a:extLst>
                <a:ext uri="{FF2B5EF4-FFF2-40B4-BE49-F238E27FC236}">
                  <a16:creationId xmlns:a16="http://schemas.microsoft.com/office/drawing/2014/main" id="{D9C2CEC0-7F6D-7B27-49D3-370A961B4512}"/>
                </a:ext>
              </a:extLst>
            </p:cNvPr>
            <p:cNvSpPr/>
            <p:nvPr/>
          </p:nvSpPr>
          <p:spPr>
            <a:xfrm>
              <a:off x="9000399" y="1781451"/>
              <a:ext cx="3380740" cy="694690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ts val="2735"/>
                </a:lnSpc>
                <a:buNone/>
              </a:pPr>
              <a:r>
                <a:rPr lang="en-US" sz="2185" dirty="0">
                  <a:solidFill>
                    <a:srgbClr val="476FD6"/>
                  </a:solidFill>
                  <a:latin typeface="Times New Roman" panose="02020603050405020304" charset="0"/>
                  <a:ea typeface="Roboto Slab" pitchFamily="34" charset="-122"/>
                  <a:cs typeface="Times New Roman" panose="02020603050405020304" charset="0"/>
                </a:rPr>
                <a:t>Complete Registration</a:t>
              </a:r>
            </a:p>
          </p:txBody>
        </p:sp>
        <p:sp>
          <p:nvSpPr>
            <p:cNvPr id="20" name="Text 11">
              <a:extLst>
                <a:ext uri="{FF2B5EF4-FFF2-40B4-BE49-F238E27FC236}">
                  <a16:creationId xmlns:a16="http://schemas.microsoft.com/office/drawing/2014/main" id="{17C1A4DE-243A-21A4-0164-CC02CB9D7B74}"/>
                </a:ext>
              </a:extLst>
            </p:cNvPr>
            <p:cNvSpPr/>
            <p:nvPr/>
          </p:nvSpPr>
          <p:spPr>
            <a:xfrm>
              <a:off x="9000399" y="2351046"/>
              <a:ext cx="2647950" cy="1776730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15213F"/>
                  </a:solidFill>
                  <a:latin typeface="Times New Roman" panose="02020603050405020304" charset="0"/>
                  <a:ea typeface="Roboto" pitchFamily="34" charset="-122"/>
                  <a:cs typeface="Times New Roman" panose="02020603050405020304" charset="0"/>
                </a:rPr>
                <a:t>Once you're signed in, follow the simple steps to complete your registration and start using Google Colab.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E2544763-38E1-F6EA-1E5C-A8B65D94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55" y="3319173"/>
            <a:ext cx="4230427" cy="328255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0CDC4ED-56F2-F013-855A-EE1C0829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95" y="3957864"/>
            <a:ext cx="2647950" cy="29001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9CB709B-D574-AD8A-90CC-CD3933A91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04" y="4243142"/>
            <a:ext cx="3624432" cy="3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2: Creating a New Notebook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69900ACA-3E15-07AA-AD12-C90BACAB6399}"/>
              </a:ext>
            </a:extLst>
          </p:cNvPr>
          <p:cNvSpPr/>
          <p:nvPr/>
        </p:nvSpPr>
        <p:spPr>
          <a:xfrm>
            <a:off x="586739" y="1474311"/>
            <a:ext cx="476903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2.1: Click on "New Notebook"</a:t>
            </a:r>
            <a:endParaRPr 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E339FFC8-D24F-9783-9BDC-05746D12EA0C}"/>
              </a:ext>
            </a:extLst>
          </p:cNvPr>
          <p:cNvSpPr/>
          <p:nvPr/>
        </p:nvSpPr>
        <p:spPr>
          <a:xfrm>
            <a:off x="978347" y="2072974"/>
            <a:ext cx="3950335" cy="1776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dashboard, click on the "New Notebook" button to create a new Colab notebook.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FFA5C5-1E39-09A5-8D45-F8C39C8A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3" y="3429000"/>
            <a:ext cx="5509261" cy="451578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CEE3DC2C-DB20-77FF-9ED3-AC22522E0242}"/>
              </a:ext>
            </a:extLst>
          </p:cNvPr>
          <p:cNvSpPr/>
          <p:nvPr/>
        </p:nvSpPr>
        <p:spPr>
          <a:xfrm>
            <a:off x="6592570" y="1502887"/>
            <a:ext cx="559943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Step 2.2: Give your notebook a name</a:t>
            </a:r>
            <a:endParaRPr 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5911BC6A-BB03-C575-148C-0D24D516656A}"/>
              </a:ext>
            </a:extLst>
          </p:cNvPr>
          <p:cNvSpPr/>
          <p:nvPr/>
        </p:nvSpPr>
        <p:spPr>
          <a:xfrm>
            <a:off x="6683375" y="2072482"/>
            <a:ext cx="446024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 dialog box will appear asking you to provide a name for your notebook. Enter a descriptive name that reflects the purpose of your project.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B0A799C-A134-6617-16B3-68EC46B2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14" y="3849704"/>
            <a:ext cx="3955571" cy="34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7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4631" y="4687209"/>
            <a:ext cx="2743200" cy="365125"/>
          </a:xfrm>
        </p:spPr>
        <p:txBody>
          <a:bodyPr/>
          <a:lstStyle/>
          <a:p>
            <a:fld id="{47F830D6-9343-4186-B4B0-B600E5C5FB6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CC8F24EF-59A4-75F6-8011-35674B9F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Understanding the </a:t>
            </a:r>
            <a:r>
              <a:rPr lang="en-US" altLang="zh-TW" b="1" dirty="0" err="1"/>
              <a:t>Colab</a:t>
            </a:r>
            <a:r>
              <a:rPr lang="en-US" altLang="zh-TW" b="1" dirty="0"/>
              <a:t> Interface</a:t>
            </a:r>
            <a:endParaRPr lang="zh-TW" altLang="en-US" b="1" dirty="0"/>
          </a:p>
        </p:txBody>
      </p:sp>
      <p:sp>
        <p:nvSpPr>
          <p:cNvPr id="65" name="Text 7">
            <a:extLst>
              <a:ext uri="{FF2B5EF4-FFF2-40B4-BE49-F238E27FC236}">
                <a16:creationId xmlns:a16="http://schemas.microsoft.com/office/drawing/2014/main" id="{61C3BF00-253F-BDBB-4E4D-1A46B77F39C3}"/>
              </a:ext>
            </a:extLst>
          </p:cNvPr>
          <p:cNvSpPr/>
          <p:nvPr/>
        </p:nvSpPr>
        <p:spPr>
          <a:xfrm>
            <a:off x="1320224" y="445332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Menu bar</a:t>
            </a:r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4818D85D-D5EB-43A5-4627-6A65A14CA587}"/>
              </a:ext>
            </a:extLst>
          </p:cNvPr>
          <p:cNvSpPr/>
          <p:nvPr/>
        </p:nvSpPr>
        <p:spPr>
          <a:xfrm>
            <a:off x="595086" y="5022399"/>
            <a:ext cx="3594465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It contains various options for managing and running your notebook, such as saving, running code cells, and changing runtime settings.</a:t>
            </a:r>
          </a:p>
        </p:txBody>
      </p:sp>
      <p:sp>
        <p:nvSpPr>
          <p:cNvPr id="70" name="Text 12">
            <a:extLst>
              <a:ext uri="{FF2B5EF4-FFF2-40B4-BE49-F238E27FC236}">
                <a16:creationId xmlns:a16="http://schemas.microsoft.com/office/drawing/2014/main" id="{6061CD30-B844-86FE-37A2-6FC4FD4677A1}"/>
              </a:ext>
            </a:extLst>
          </p:cNvPr>
          <p:cNvSpPr/>
          <p:nvPr/>
        </p:nvSpPr>
        <p:spPr>
          <a:xfrm>
            <a:off x="4912340" y="445332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 cell</a:t>
            </a:r>
          </a:p>
        </p:txBody>
      </p:sp>
      <p:sp>
        <p:nvSpPr>
          <p:cNvPr id="71" name="Text 13">
            <a:extLst>
              <a:ext uri="{FF2B5EF4-FFF2-40B4-BE49-F238E27FC236}">
                <a16:creationId xmlns:a16="http://schemas.microsoft.com/office/drawing/2014/main" id="{54ACA071-BC1E-0D2D-9034-79ED54A5C37C}"/>
              </a:ext>
            </a:extLst>
          </p:cNvPr>
          <p:cNvSpPr/>
          <p:nvPr/>
        </p:nvSpPr>
        <p:spPr>
          <a:xfrm>
            <a:off x="4455616" y="5037091"/>
            <a:ext cx="3282950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This is where you can write and run Python code. Each code cell can be run individually.</a:t>
            </a:r>
          </a:p>
        </p:txBody>
      </p:sp>
      <p:sp>
        <p:nvSpPr>
          <p:cNvPr id="75" name="Text 17">
            <a:extLst>
              <a:ext uri="{FF2B5EF4-FFF2-40B4-BE49-F238E27FC236}">
                <a16:creationId xmlns:a16="http://schemas.microsoft.com/office/drawing/2014/main" id="{3A5DC206-BE5F-2569-0693-05BE03758F93}"/>
              </a:ext>
            </a:extLst>
          </p:cNvPr>
          <p:cNvSpPr/>
          <p:nvPr/>
        </p:nvSpPr>
        <p:spPr>
          <a:xfrm>
            <a:off x="8504574" y="445332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 cell</a:t>
            </a:r>
          </a:p>
        </p:txBody>
      </p:sp>
      <p:sp>
        <p:nvSpPr>
          <p:cNvPr id="76" name="Text 18">
            <a:extLst>
              <a:ext uri="{FF2B5EF4-FFF2-40B4-BE49-F238E27FC236}">
                <a16:creationId xmlns:a16="http://schemas.microsoft.com/office/drawing/2014/main" id="{EEC754B4-2C4E-26FE-84C9-2D781B68DC85}"/>
              </a:ext>
            </a:extLst>
          </p:cNvPr>
          <p:cNvSpPr/>
          <p:nvPr/>
        </p:nvSpPr>
        <p:spPr>
          <a:xfrm>
            <a:off x="8152586" y="5022399"/>
            <a:ext cx="3282950" cy="1776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add text explanations or notice using text cells. They are useful for providing instructions or adding comments to your code</a:t>
            </a:r>
          </a:p>
        </p:txBody>
      </p:sp>
      <p:pic>
        <p:nvPicPr>
          <p:cNvPr id="77" name="图片 44">
            <a:extLst>
              <a:ext uri="{FF2B5EF4-FFF2-40B4-BE49-F238E27FC236}">
                <a16:creationId xmlns:a16="http://schemas.microsoft.com/office/drawing/2014/main" id="{820BF3AD-DF05-943C-0C47-D21C0D414F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6700" y="1273812"/>
            <a:ext cx="6249035" cy="2825115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6EE983B0-10E9-6A07-BF54-CC94A54639E9}"/>
              </a:ext>
            </a:extLst>
          </p:cNvPr>
          <p:cNvSpPr/>
          <p:nvPr/>
        </p:nvSpPr>
        <p:spPr>
          <a:xfrm>
            <a:off x="826770" y="1603377"/>
            <a:ext cx="5506720" cy="589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FE06DD2-730D-5984-0A32-E571AB4695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11242" y="3041956"/>
            <a:ext cx="1353846" cy="60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77EB6B3-C505-6AD9-0416-DB85F9AC3E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1225" y="2519047"/>
            <a:ext cx="1126490" cy="41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Shape 3">
            <a:extLst>
              <a:ext uri="{FF2B5EF4-FFF2-40B4-BE49-F238E27FC236}">
                <a16:creationId xmlns:a16="http://schemas.microsoft.com/office/drawing/2014/main" id="{6AAA9CF7-3CCC-C978-7FA4-8AFA5A4A76F4}"/>
              </a:ext>
            </a:extLst>
          </p:cNvPr>
          <p:cNvSpPr/>
          <p:nvPr/>
        </p:nvSpPr>
        <p:spPr>
          <a:xfrm>
            <a:off x="804280" y="4193661"/>
            <a:ext cx="10554414" cy="44410"/>
          </a:xfrm>
          <a:prstGeom prst="rect">
            <a:avLst/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3" name="Shape 5">
            <a:extLst>
              <a:ext uri="{FF2B5EF4-FFF2-40B4-BE49-F238E27FC236}">
                <a16:creationId xmlns:a16="http://schemas.microsoft.com/office/drawing/2014/main" id="{AE6314E5-DDE4-4A5E-89AB-B045B2A1361D}"/>
              </a:ext>
            </a:extLst>
          </p:cNvPr>
          <p:cNvSpPr/>
          <p:nvPr/>
        </p:nvSpPr>
        <p:spPr>
          <a:xfrm>
            <a:off x="2239340" y="394374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4" name="Text 6">
            <a:extLst>
              <a:ext uri="{FF2B5EF4-FFF2-40B4-BE49-F238E27FC236}">
                <a16:creationId xmlns:a16="http://schemas.microsoft.com/office/drawing/2014/main" id="{224E5554-31B7-490D-8BBE-1E41046C8956}"/>
              </a:ext>
            </a:extLst>
          </p:cNvPr>
          <p:cNvSpPr/>
          <p:nvPr/>
        </p:nvSpPr>
        <p:spPr>
          <a:xfrm>
            <a:off x="2420672" y="3985421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1</a:t>
            </a:r>
          </a:p>
        </p:txBody>
      </p:sp>
      <p:sp>
        <p:nvSpPr>
          <p:cNvPr id="68" name="Shape 10">
            <a:extLst>
              <a:ext uri="{FF2B5EF4-FFF2-40B4-BE49-F238E27FC236}">
                <a16:creationId xmlns:a16="http://schemas.microsoft.com/office/drawing/2014/main" id="{42A27C71-C56E-0B24-FD48-D07CB80CA20D}"/>
              </a:ext>
            </a:extLst>
          </p:cNvPr>
          <p:cNvSpPr/>
          <p:nvPr/>
        </p:nvSpPr>
        <p:spPr>
          <a:xfrm>
            <a:off x="5831456" y="394374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9" name="Text 11">
            <a:extLst>
              <a:ext uri="{FF2B5EF4-FFF2-40B4-BE49-F238E27FC236}">
                <a16:creationId xmlns:a16="http://schemas.microsoft.com/office/drawing/2014/main" id="{AA0FAA5D-D0C4-1236-A367-7BA44D036522}"/>
              </a:ext>
            </a:extLst>
          </p:cNvPr>
          <p:cNvSpPr/>
          <p:nvPr/>
        </p:nvSpPr>
        <p:spPr>
          <a:xfrm>
            <a:off x="5989928" y="3985421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2</a:t>
            </a:r>
          </a:p>
        </p:txBody>
      </p:sp>
      <p:sp>
        <p:nvSpPr>
          <p:cNvPr id="73" name="Shape 15">
            <a:extLst>
              <a:ext uri="{FF2B5EF4-FFF2-40B4-BE49-F238E27FC236}">
                <a16:creationId xmlns:a16="http://schemas.microsoft.com/office/drawing/2014/main" id="{77CE644B-3412-E3F0-2542-0CE469F79091}"/>
              </a:ext>
            </a:extLst>
          </p:cNvPr>
          <p:cNvSpPr/>
          <p:nvPr/>
        </p:nvSpPr>
        <p:spPr>
          <a:xfrm>
            <a:off x="9423690" y="394374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74" name="Text 16">
            <a:extLst>
              <a:ext uri="{FF2B5EF4-FFF2-40B4-BE49-F238E27FC236}">
                <a16:creationId xmlns:a16="http://schemas.microsoft.com/office/drawing/2014/main" id="{1A6D7689-1D43-A883-6823-64974D1F6A2F}"/>
              </a:ext>
            </a:extLst>
          </p:cNvPr>
          <p:cNvSpPr/>
          <p:nvPr/>
        </p:nvSpPr>
        <p:spPr>
          <a:xfrm>
            <a:off x="9582163" y="3985421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3</a:t>
            </a:r>
          </a:p>
        </p:txBody>
      </p:sp>
      <p:cxnSp>
        <p:nvCxnSpPr>
          <p:cNvPr id="83" name="直接箭头连接符 43">
            <a:extLst>
              <a:ext uri="{FF2B5EF4-FFF2-40B4-BE49-F238E27FC236}">
                <a16:creationId xmlns:a16="http://schemas.microsoft.com/office/drawing/2014/main" id="{BF8A80C3-1284-4980-C1DA-4DD722EA7926}"/>
              </a:ext>
            </a:extLst>
          </p:cNvPr>
          <p:cNvCxnSpPr>
            <a:cxnSpLocks/>
            <a:stCxn id="82" idx="2"/>
            <a:endCxn id="68" idx="0"/>
          </p:cNvCxnSpPr>
          <p:nvPr>
            <p:custDataLst>
              <p:tags r:id="rId4"/>
            </p:custDataLst>
          </p:nvPr>
        </p:nvCxnSpPr>
        <p:spPr>
          <a:xfrm>
            <a:off x="1588165" y="3642131"/>
            <a:ext cx="4493263" cy="3016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47">
            <a:extLst>
              <a:ext uri="{FF2B5EF4-FFF2-40B4-BE49-F238E27FC236}">
                <a16:creationId xmlns:a16="http://schemas.microsoft.com/office/drawing/2014/main" id="{3A6DC1A7-815F-C987-6631-6EF29F2EB9A9}"/>
              </a:ext>
            </a:extLst>
          </p:cNvPr>
          <p:cNvCxnSpPr>
            <a:cxnSpLocks/>
            <a:stCxn id="85" idx="2"/>
            <a:endCxn id="73" idx="0"/>
          </p:cNvCxnSpPr>
          <p:nvPr>
            <p:custDataLst>
              <p:tags r:id="rId5"/>
            </p:custDataLst>
          </p:nvPr>
        </p:nvCxnSpPr>
        <p:spPr>
          <a:xfrm>
            <a:off x="1474470" y="2937512"/>
            <a:ext cx="8199192" cy="10062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39">
            <a:extLst>
              <a:ext uri="{FF2B5EF4-FFF2-40B4-BE49-F238E27FC236}">
                <a16:creationId xmlns:a16="http://schemas.microsoft.com/office/drawing/2014/main" id="{7ACA81B0-39CB-93BC-7515-A0D22C93A3F3}"/>
              </a:ext>
            </a:extLst>
          </p:cNvPr>
          <p:cNvCxnSpPr>
            <a:cxnSpLocks/>
            <a:stCxn id="79" idx="2"/>
            <a:endCxn id="63" idx="0"/>
          </p:cNvCxnSpPr>
          <p:nvPr/>
        </p:nvCxnSpPr>
        <p:spPr>
          <a:xfrm flipH="1">
            <a:off x="2489312" y="2193292"/>
            <a:ext cx="1090818" cy="17504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20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3:  Writing and Running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D64D56E3-0D2F-044B-BFE8-F4F894C6AB36}"/>
              </a:ext>
            </a:extLst>
          </p:cNvPr>
          <p:cNvSpPr/>
          <p:nvPr/>
        </p:nvSpPr>
        <p:spPr>
          <a:xfrm>
            <a:off x="656233" y="1348480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1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Adding a code cell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A545917-3384-1F9D-BDB1-54091DB6D840}"/>
              </a:ext>
            </a:extLst>
          </p:cNvPr>
          <p:cNvSpPr/>
          <p:nvPr/>
        </p:nvSpPr>
        <p:spPr>
          <a:xfrm>
            <a:off x="655955" y="1917519"/>
            <a:ext cx="3585845" cy="17259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To add a code cell, simply click on the "+" button in the toolbar.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C287D45-F57B-DC67-C75C-80290E6F8D82}"/>
              </a:ext>
            </a:extLst>
          </p:cNvPr>
          <p:cNvSpPr/>
          <p:nvPr/>
        </p:nvSpPr>
        <p:spPr>
          <a:xfrm>
            <a:off x="4285615" y="1348559"/>
            <a:ext cx="362077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2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Writing your code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74F75DE-01D0-4F08-D37D-3ADE1D7D5C23}"/>
              </a:ext>
            </a:extLst>
          </p:cNvPr>
          <p:cNvSpPr/>
          <p:nvPr/>
        </p:nvSpPr>
        <p:spPr>
          <a:xfrm>
            <a:off x="7904480" y="1973399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you can click the play button. </a:t>
            </a: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CC610EE-A9D1-B6C1-E0DB-1B6941B267A8}"/>
              </a:ext>
            </a:extLst>
          </p:cNvPr>
          <p:cNvSpPr/>
          <p:nvPr/>
        </p:nvSpPr>
        <p:spPr>
          <a:xfrm>
            <a:off x="7914640" y="1348559"/>
            <a:ext cx="352806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3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Run 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the code cell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46487DF-11EE-0BA3-2FF5-CB1462E0EC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640" y="1917956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39C2F4F-A06C-C418-46EB-7ACAB7D093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64990" y="1973399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In the code cell, you can write your Python code.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For example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we add 5+9, and we print the rtesult. 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print(5+9)</a:t>
            </a:r>
          </a:p>
        </p:txBody>
      </p:sp>
      <p:pic>
        <p:nvPicPr>
          <p:cNvPr id="14" name="图片 15">
            <a:extLst>
              <a:ext uri="{FF2B5EF4-FFF2-40B4-BE49-F238E27FC236}">
                <a16:creationId xmlns:a16="http://schemas.microsoft.com/office/drawing/2014/main" id="{73C45D58-8E09-9E8E-EE70-43684DBF20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40102" y="2895398"/>
            <a:ext cx="2390775" cy="13449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6CD1943-D5C1-AAA6-ED02-316EF2DF0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49" y="2895398"/>
            <a:ext cx="3645988" cy="30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/>
              <a:t>Other Methods for Creating a New Notebook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4C20F48-4DEB-1A74-001F-EC7DF8663DE8}"/>
              </a:ext>
            </a:extLst>
          </p:cNvPr>
          <p:cNvSpPr/>
          <p:nvPr/>
        </p:nvSpPr>
        <p:spPr>
          <a:xfrm>
            <a:off x="833308" y="2345316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46D75F6-045D-EA40-CE53-DA2F3ECE7668}"/>
              </a:ext>
            </a:extLst>
          </p:cNvPr>
          <p:cNvSpPr/>
          <p:nvPr/>
        </p:nvSpPr>
        <p:spPr>
          <a:xfrm>
            <a:off x="1055478" y="2567487"/>
            <a:ext cx="23926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Start from Scratch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4B73429-686E-72B9-1FD8-7EEF18B300D1}"/>
              </a:ext>
            </a:extLst>
          </p:cNvPr>
          <p:cNvSpPr/>
          <p:nvPr/>
        </p:nvSpPr>
        <p:spPr>
          <a:xfrm>
            <a:off x="1055478" y="3136844"/>
            <a:ext cx="292572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Create a new, blank notebook in Google Colab by accessing the Notebook menu.</a:t>
            </a: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3916C98-284A-DF57-061C-CB770B922414}"/>
              </a:ext>
            </a:extLst>
          </p:cNvPr>
          <p:cNvSpPr/>
          <p:nvPr/>
        </p:nvSpPr>
        <p:spPr>
          <a:xfrm>
            <a:off x="4425543" y="2345316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0AE8E0B5-12E3-504B-2287-EFEBA704C1ED}"/>
              </a:ext>
            </a:extLst>
          </p:cNvPr>
          <p:cNvSpPr/>
          <p:nvPr/>
        </p:nvSpPr>
        <p:spPr>
          <a:xfrm>
            <a:off x="4647475" y="2567487"/>
            <a:ext cx="3560445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Open Existing Notebook</a:t>
            </a: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2338A37-603D-6FE0-D331-3D5A7669CD92}"/>
              </a:ext>
            </a:extLst>
          </p:cNvPr>
          <p:cNvSpPr/>
          <p:nvPr/>
        </p:nvSpPr>
        <p:spPr>
          <a:xfrm>
            <a:off x="4647713" y="3136844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If you already have a notebook, you can easily open it in Google Colab by selecting it from your files.</a:t>
            </a: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21A0A01-A1A5-273E-5A3C-D457334953FA}"/>
              </a:ext>
            </a:extLst>
          </p:cNvPr>
          <p:cNvSpPr/>
          <p:nvPr/>
        </p:nvSpPr>
        <p:spPr>
          <a:xfrm>
            <a:off x="8017777" y="2345316"/>
            <a:ext cx="3370064" cy="2790706"/>
          </a:xfrm>
          <a:prstGeom prst="roundRect">
            <a:avLst>
              <a:gd name="adj" fmla="val 4777"/>
            </a:avLst>
          </a:prstGeom>
          <a:solidFill>
            <a:srgbClr val="E7EDF9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C157B0A0-68ED-EB20-FC01-4CD5371DC364}"/>
              </a:ext>
            </a:extLst>
          </p:cNvPr>
          <p:cNvSpPr/>
          <p:nvPr/>
        </p:nvSpPr>
        <p:spPr>
          <a:xfrm>
            <a:off x="8239948" y="2567487"/>
            <a:ext cx="22250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Import form Github</a:t>
            </a: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A6823B21-C484-AF9E-4FBF-0536D9589A71}"/>
              </a:ext>
            </a:extLst>
          </p:cNvPr>
          <p:cNvSpPr/>
          <p:nvPr/>
        </p:nvSpPr>
        <p:spPr>
          <a:xfrm>
            <a:off x="8239948" y="3136844"/>
            <a:ext cx="292572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Google Colab makes it easy to import existing notebooks from online websites, </a:t>
            </a:r>
            <a:r>
              <a:rPr lang="en-US" altLang="zh-CN" sz="1750" dirty="0">
                <a:solidFill>
                  <a:srgbClr val="15213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 example Github.</a:t>
            </a:r>
            <a:endParaRPr lang="zh-CN" altLang="en-US" sz="1750" dirty="0">
              <a:solidFill>
                <a:srgbClr val="15213F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36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Import form </a:t>
            </a:r>
            <a:r>
              <a:rPr lang="en-US" altLang="zh-TW" b="1" dirty="0" err="1"/>
              <a:t>Github</a:t>
            </a:r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CC490BD3-AC6D-5D15-8B1D-F2C4C23AC31F}"/>
              </a:ext>
            </a:extLst>
          </p:cNvPr>
          <p:cNvSpPr/>
          <p:nvPr/>
        </p:nvSpPr>
        <p:spPr>
          <a:xfrm>
            <a:off x="405311" y="1474311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Finding the Code on GitHub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ADBC40C-7FFB-460E-5FC2-40CF2291F9AD}"/>
              </a:ext>
            </a:extLst>
          </p:cNvPr>
          <p:cNvSpPr/>
          <p:nvPr/>
        </p:nvSpPr>
        <p:spPr>
          <a:xfrm>
            <a:off x="405034" y="2043350"/>
            <a:ext cx="3238052" cy="274636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Visit the GitHub website (github.com).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Search for the code repository provided for this lesson.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</a:rPr>
              <a:t>https://github.com/Yokhong/CIVL4210/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F2446C7-0977-1D4F-EB99-8B00A52677E0}"/>
              </a:ext>
            </a:extLst>
          </p:cNvPr>
          <p:cNvSpPr/>
          <p:nvPr/>
        </p:nvSpPr>
        <p:spPr>
          <a:xfrm>
            <a:off x="4281438" y="1474390"/>
            <a:ext cx="3851094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Copying the Repository Link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5614288-E06B-C847-EDFB-7D8FE7976A19}"/>
              </a:ext>
            </a:extLst>
          </p:cNvPr>
          <p:cNvSpPr/>
          <p:nvPr/>
        </p:nvSpPr>
        <p:spPr>
          <a:xfrm>
            <a:off x="8131269" y="2112760"/>
            <a:ext cx="3655697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Open this link from google colab.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EF4965E-B0E8-4D7F-5FF5-F80373C78B6D}"/>
              </a:ext>
            </a:extLst>
          </p:cNvPr>
          <p:cNvSpPr/>
          <p:nvPr/>
        </p:nvSpPr>
        <p:spPr>
          <a:xfrm>
            <a:off x="8287832" y="1474390"/>
            <a:ext cx="352806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Open the Colab </a:t>
            </a:r>
            <a:endParaRPr lang="en-US" alt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F806216-D119-CA6B-CD22-A91BC406C9D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82275" y="1994926"/>
            <a:ext cx="351227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377ADB4-EE55-EFCF-881D-C3DEC88FFEF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60813" y="2099230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Once you have found the repository, locate the "Code" button and click on it. Copy the  link.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105F3F5-9747-990A-E200-93989B6F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6" y="4723578"/>
            <a:ext cx="3251177" cy="256177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EE1B064-7E95-67E3-A43A-1844F146D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168" y="3764875"/>
            <a:ext cx="2337699" cy="3786327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4DDCED77-04CE-8F7E-791C-2206EA4B5752}"/>
              </a:ext>
            </a:extLst>
          </p:cNvPr>
          <p:cNvSpPr/>
          <p:nvPr/>
        </p:nvSpPr>
        <p:spPr>
          <a:xfrm>
            <a:off x="3559996" y="5188035"/>
            <a:ext cx="565485" cy="3414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CDC6F9-C240-CCEE-4F04-35FCD0D8EA15}"/>
              </a:ext>
            </a:extLst>
          </p:cNvPr>
          <p:cNvSpPr/>
          <p:nvPr/>
        </p:nvSpPr>
        <p:spPr>
          <a:xfrm>
            <a:off x="7028665" y="4145835"/>
            <a:ext cx="565485" cy="3414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90266FD-3A68-370A-FF92-8EF57857E6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183" r="4640" b="9173"/>
          <a:stretch/>
        </p:blipFill>
        <p:spPr>
          <a:xfrm>
            <a:off x="7822833" y="3187180"/>
            <a:ext cx="4713188" cy="3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BEA96-BE59-9674-270E-6F64AC83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7F95BC01-9978-41ED-9ACD-EEF9BE60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022080" cy="1325563"/>
          </a:xfrm>
        </p:spPr>
        <p:txBody>
          <a:bodyPr/>
          <a:lstStyle/>
          <a:p>
            <a:r>
              <a:rPr lang="en-US" altLang="zh-TW" b="1" dirty="0"/>
              <a:t>Running Code in Google </a:t>
            </a:r>
            <a:r>
              <a:rPr lang="en-US" altLang="zh-TW" b="1" dirty="0" err="1"/>
              <a:t>Colab</a:t>
            </a:r>
            <a:endParaRPr lang="en-US" altLang="zh-TW" b="1" dirty="0"/>
          </a:p>
        </p:txBody>
      </p:sp>
      <p:pic>
        <p:nvPicPr>
          <p:cNvPr id="2" name="图片 13">
            <a:extLst>
              <a:ext uri="{FF2B5EF4-FFF2-40B4-BE49-F238E27FC236}">
                <a16:creationId xmlns:a16="http://schemas.microsoft.com/office/drawing/2014/main" id="{94FB557A-B2E8-4D63-2613-B4CBE6C4C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56" y="2654141"/>
            <a:ext cx="3102610" cy="2202180"/>
          </a:xfrm>
          <a:prstGeom prst="rect">
            <a:avLst/>
          </a:prstGeom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1BF81681-0D92-F2E1-3354-728454AF0183}"/>
              </a:ext>
            </a:extLst>
          </p:cNvPr>
          <p:cNvSpPr/>
          <p:nvPr/>
        </p:nvSpPr>
        <p:spPr>
          <a:xfrm>
            <a:off x="281767" y="1474232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1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Import model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3CCCA765-2B0A-7062-4E89-5B6B9DEC5FA1}"/>
              </a:ext>
            </a:extLst>
          </p:cNvPr>
          <p:cNvSpPr/>
          <p:nvPr/>
        </p:nvSpPr>
        <p:spPr>
          <a:xfrm>
            <a:off x="397601" y="2043271"/>
            <a:ext cx="3585845" cy="17259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matplotlib.pyplot as plt</a:t>
            </a: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E7C6169A-D824-198A-24E6-7DAB526C27BC}"/>
              </a:ext>
            </a:extLst>
          </p:cNvPr>
          <p:cNvSpPr/>
          <p:nvPr/>
        </p:nvSpPr>
        <p:spPr>
          <a:xfrm>
            <a:off x="3911149" y="1474311"/>
            <a:ext cx="362077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2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Creat array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FB5ED80-0007-D008-B0EC-9A6CC0A31063}"/>
              </a:ext>
            </a:extLst>
          </p:cNvPr>
          <p:cNvSpPr/>
          <p:nvPr/>
        </p:nvSpPr>
        <p:spPr>
          <a:xfrm>
            <a:off x="7646126" y="2099151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plt.plot (data**2)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8C09F0DB-6765-53EC-CFBE-0B033E875386}"/>
              </a:ext>
            </a:extLst>
          </p:cNvPr>
          <p:cNvSpPr/>
          <p:nvPr/>
        </p:nvSpPr>
        <p:spPr>
          <a:xfrm>
            <a:off x="7540174" y="1474311"/>
            <a:ext cx="352806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3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Draw the squares of array</a:t>
            </a:r>
            <a:endParaRPr lang="en-US" alt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B83EC5D-9B4E-0ED2-3650-8D9BAA74F0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656286" y="2043708"/>
            <a:ext cx="329600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1BA43B9-AE61-ECE5-E7DA-27FF391F46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6636" y="2099151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numpy as np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data = np.arange(20)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print(data)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A9235C6-EE4B-0C71-D5D7-76AC47B5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257" y="3248502"/>
            <a:ext cx="5034511" cy="390933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EED283-2C7C-0AFE-3601-7B4F7B83C15C}"/>
              </a:ext>
            </a:extLst>
          </p:cNvPr>
          <p:cNvSpPr txBox="1"/>
          <p:nvPr/>
        </p:nvSpPr>
        <p:spPr>
          <a:xfrm>
            <a:off x="3719406" y="6339920"/>
            <a:ext cx="78994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https://github.com/Yokhong/CIVL4210/blob/main/H1_google_colab/1.ipynb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57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725</Words>
  <Application>Microsoft Office PowerPoint</Application>
  <PresentationFormat>寬螢幕</PresentationFormat>
  <Paragraphs>103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佈景主題</vt:lpstr>
      <vt:lpstr>CIVL 4210 - Advanced Construction with AI and Robotics Guidebook:  Setup a python environment for machine learning</vt:lpstr>
      <vt:lpstr>Unlocking the Power of Google Colab</vt:lpstr>
      <vt:lpstr>Step 1: Creating Your Account</vt:lpstr>
      <vt:lpstr>Step 2: Creating a New Notebook</vt:lpstr>
      <vt:lpstr>Understanding the Colab Interface</vt:lpstr>
      <vt:lpstr>Step 3:  Writing and Running Code</vt:lpstr>
      <vt:lpstr>Other Methods for Creating a New Notebook</vt:lpstr>
      <vt:lpstr>Import form Github</vt:lpstr>
      <vt:lpstr>Running Code in Google Colab</vt:lpstr>
      <vt:lpstr>Running Code in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Yokhong Wong</dc:creator>
  <cp:lastModifiedBy>Yokhong Wong</cp:lastModifiedBy>
  <cp:revision>29</cp:revision>
  <dcterms:created xsi:type="dcterms:W3CDTF">2023-09-25T18:07:42Z</dcterms:created>
  <dcterms:modified xsi:type="dcterms:W3CDTF">2024-09-11T08:33:20Z</dcterms:modified>
</cp:coreProperties>
</file>